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00FF"/>
    <a:srgbClr val="00FFFF"/>
    <a:srgbClr val="FFFF66"/>
    <a:srgbClr val="0000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14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05/02/67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05/02/67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05/02/67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05/02/67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05/02/67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05/02/67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05/02/67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05/02/67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05/02/67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05/02/67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05/02/67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2B284-B072-4BE9-B107-E7F5E45062D8}" type="datetimeFigureOut">
              <a:rPr lang="th-TH" smtClean="0"/>
              <a:t>05/02/67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สี่เหลี่ยมผืนผ้ามุมมน 22"/>
          <p:cNvSpPr/>
          <p:nvPr/>
        </p:nvSpPr>
        <p:spPr>
          <a:xfrm>
            <a:off x="3779912" y="5877272"/>
            <a:ext cx="4752528" cy="832935"/>
          </a:xfrm>
          <a:prstGeom prst="roundRect">
            <a:avLst/>
          </a:prstGeom>
          <a:ln>
            <a:solidFill>
              <a:srgbClr val="FF00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sz="1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16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สอบถามเพิ่มเติม ติดต่อ    </a:t>
            </a:r>
          </a:p>
          <a:p>
            <a:r>
              <a:rPr lang="th-TH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กองคลัง งานจัดเก็บรายได้ องค์การบริหารส่วนตำบลตาเนิน โทร. 044-056456</a:t>
            </a:r>
            <a:endParaRPr lang="th-TH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4" name="สี่เหลี่ยมผืนผ้ามุมมน 23"/>
          <p:cNvSpPr/>
          <p:nvPr/>
        </p:nvSpPr>
        <p:spPr>
          <a:xfrm>
            <a:off x="107505" y="3933056"/>
            <a:ext cx="4752528" cy="1446087"/>
          </a:xfrm>
          <a:prstGeom prst="roundRect">
            <a:avLst/>
          </a:prstGeom>
          <a:ln>
            <a:solidFill>
              <a:srgbClr val="FF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มาตรา 85 </a:t>
            </a:r>
            <a:r>
              <a:rPr lang="th-TH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ผู้ใดไม่แจ้งการเปลี่ยนแปลงการใช้ประโยชน์จากที่ดิน ต้องระวางโทษ ปรับไม่เกิน 10,000 บาท</a:t>
            </a:r>
          </a:p>
          <a:p>
            <a:r>
              <a:rPr lang="th-TH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มาตรา88 </a:t>
            </a:r>
            <a:r>
              <a:rPr lang="th-TH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ผู้ใดแจ้งข้อความเป็นเท็จเพื่อหลีกเลี่ยงการเสียภาษี ต้องวางโทษ จำคุกไม่เกิน 2 ปี หรือปรับไม่เกิน 40,000 บาท หรือทั้งจำทั้งปรับ</a:t>
            </a:r>
          </a:p>
        </p:txBody>
      </p:sp>
      <p:sp>
        <p:nvSpPr>
          <p:cNvPr id="39" name="สี่เหลี่ยมผืนผ้ามุมมน 38"/>
          <p:cNvSpPr/>
          <p:nvPr/>
        </p:nvSpPr>
        <p:spPr>
          <a:xfrm>
            <a:off x="107504" y="1572994"/>
            <a:ext cx="4752528" cy="2127835"/>
          </a:xfrm>
          <a:prstGeom prst="roundRect">
            <a:avLst/>
          </a:prstGeom>
          <a:ln>
            <a:solidFill>
              <a:srgbClr val="FF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เพื่อประโยชน์ของตัวท่านเอง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!!</a:t>
            </a:r>
            <a:endParaRPr lang="th-TH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กรณีที่มีการเปลี่ยนแปลงการใช้ประโยชน์ที่ดิน ไม่ว่าด้วยเหตุอันใด ที่ทำให้ภาษี </a:t>
            </a:r>
            <a:r>
              <a:rPr lang="th-TH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เพิ่มขึ้น</a:t>
            </a:r>
            <a:r>
              <a:rPr lang="th-TH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หรือ </a:t>
            </a:r>
            <a:r>
              <a:rPr lang="th-TH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ลดลง </a:t>
            </a:r>
            <a:r>
              <a:rPr lang="th-TH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ผู้เสียภาษีต้องแจ้งต่อเจ้าพนักงานสำรวจ</a:t>
            </a:r>
          </a:p>
          <a:p>
            <a:pPr algn="ctr"/>
            <a:r>
              <a:rPr lang="th-TH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ภายใน 60 วัน </a:t>
            </a:r>
            <a:r>
              <a:rPr lang="th-TH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* นับแต่วันที่มีการเปลี่ยนแปลง *</a:t>
            </a:r>
          </a:p>
          <a:p>
            <a:pPr algn="ctr"/>
            <a:r>
              <a:rPr lang="th-TH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(ก่อนวันที่ 1 มกราคม 2567)</a:t>
            </a:r>
          </a:p>
          <a:p>
            <a:pPr algn="ctr"/>
            <a:r>
              <a:rPr lang="th-TH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ตามมาตรา 33  </a:t>
            </a:r>
            <a:r>
              <a:rPr lang="th-TH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พรบ</a:t>
            </a:r>
            <a:r>
              <a:rPr lang="th-TH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. ภาษีที่ดินและสิ่งปลูกสร้าง </a:t>
            </a:r>
          </a:p>
        </p:txBody>
      </p:sp>
      <p:grpSp>
        <p:nvGrpSpPr>
          <p:cNvPr id="27" name="กลุ่ม 26"/>
          <p:cNvGrpSpPr/>
          <p:nvPr/>
        </p:nvGrpSpPr>
        <p:grpSpPr>
          <a:xfrm>
            <a:off x="5004048" y="1340768"/>
            <a:ext cx="3977205" cy="4464496"/>
            <a:chOff x="4932040" y="980728"/>
            <a:chExt cx="3977205" cy="4464496"/>
          </a:xfrm>
        </p:grpSpPr>
        <p:sp>
          <p:nvSpPr>
            <p:cNvPr id="43" name="สี่เหลี่ยมผืนผ้ามุมมน 42"/>
            <p:cNvSpPr/>
            <p:nvPr/>
          </p:nvSpPr>
          <p:spPr>
            <a:xfrm>
              <a:off x="4932040" y="980728"/>
              <a:ext cx="3977205" cy="4464496"/>
            </a:xfrm>
            <a:prstGeom prst="roundRect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472565" y="1048553"/>
              <a:ext cx="979755" cy="523220"/>
            </a:xfrm>
            <a:prstGeom prst="rect">
              <a:avLst/>
            </a:prstGeom>
            <a:noFill/>
            <a:ln w="15875" cmpd="dbl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th-TH" b="1" u="sng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ตัวอย่าง</a:t>
              </a:r>
              <a:endParaRPr lang="th-TH" sz="3600" b="1" u="sng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353275" y="1531947"/>
              <a:ext cx="946917" cy="528901"/>
            </a:xfrm>
            <a:prstGeom prst="rect">
              <a:avLst/>
            </a:prstGeom>
            <a:noFill/>
            <a:ln w="15875" cmpd="tri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เดิม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932040" y="1932713"/>
              <a:ext cx="2144021" cy="669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H SarabunPSK" panose="020B0500040200020003" pitchFamily="34" charset="-34"/>
                  <a:cs typeface="TH SarabunPSK" panose="020B0500040200020003" pitchFamily="34" charset="-34"/>
                </a:rPr>
                <a:t>ที่ดินรกร้าง/ ไม่ใช้ประโยชน์/</a:t>
              </a:r>
            </a:p>
            <a:p>
              <a:pPr algn="ctr"/>
              <a:r>
                <a:rPr lang="th-TH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H SarabunPSK" panose="020B0500040200020003" pitchFamily="34" charset="-34"/>
                  <a:cs typeface="TH SarabunPSK" panose="020B0500040200020003" pitchFamily="34" charset="-34"/>
                </a:rPr>
                <a:t>ทำเกษตร/ ค้าขาย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419313" y="1531946"/>
              <a:ext cx="946918" cy="528901"/>
            </a:xfrm>
            <a:prstGeom prst="rect">
              <a:avLst/>
            </a:prstGeom>
            <a:noFill/>
            <a:ln w="15875" cmpd="tri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th-TH" sz="24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ปัจจุบัน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057309" y="1896451"/>
              <a:ext cx="1670925" cy="7404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h-TH" sz="1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H SarabunPSK" panose="020B0500040200020003" pitchFamily="34" charset="-34"/>
                  <a:cs typeface="TH SarabunPSK" panose="020B0500040200020003" pitchFamily="34" charset="-34"/>
                </a:rPr>
                <a:t>ทำเกษตร/ ที่อยู่อาศัย</a:t>
              </a:r>
            </a:p>
            <a:p>
              <a:pPr algn="ctr"/>
              <a:r>
                <a:rPr lang="th-TH" sz="1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H SarabunPSK" panose="020B0500040200020003" pitchFamily="34" charset="-34"/>
                  <a:cs typeface="TH SarabunPSK" panose="020B0500040200020003" pitchFamily="34" charset="-34"/>
                </a:rPr>
                <a:t>/ ค้าขาย</a:t>
              </a:r>
            </a:p>
          </p:txBody>
        </p:sp>
        <p:pic>
          <p:nvPicPr>
            <p:cNvPr id="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0072" y="2528900"/>
              <a:ext cx="1448370" cy="8118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64460" y="3425978"/>
              <a:ext cx="1403982" cy="8985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4088" y="4457094"/>
              <a:ext cx="1336954" cy="6595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07609" y="4269464"/>
              <a:ext cx="1024831" cy="847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2886" y="3506887"/>
              <a:ext cx="999554" cy="7685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19313" y="2552218"/>
              <a:ext cx="1129189" cy="8767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6" name="ลูกศรขวา 25"/>
            <p:cNvSpPr/>
            <p:nvPr/>
          </p:nvSpPr>
          <p:spPr>
            <a:xfrm>
              <a:off x="6863478" y="2934844"/>
              <a:ext cx="387662" cy="199742"/>
            </a:xfrm>
            <a:prstGeom prst="rightArrow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b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57" name="ลูกศรขวา 56"/>
            <p:cNvSpPr/>
            <p:nvPr/>
          </p:nvSpPr>
          <p:spPr>
            <a:xfrm>
              <a:off x="6857252" y="4726782"/>
              <a:ext cx="387662" cy="199742"/>
            </a:xfrm>
            <a:prstGeom prst="rightArrow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b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58" name="ลูกศรขวา 57"/>
            <p:cNvSpPr/>
            <p:nvPr/>
          </p:nvSpPr>
          <p:spPr>
            <a:xfrm>
              <a:off x="6863478" y="3775381"/>
              <a:ext cx="387662" cy="199742"/>
            </a:xfrm>
            <a:prstGeom prst="rightArrow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b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</p:grpSp>
      <p:sp>
        <p:nvSpPr>
          <p:cNvPr id="28" name="สี่เหลี่ยมผืนผ้ามุมมน 27"/>
          <p:cNvSpPr/>
          <p:nvPr/>
        </p:nvSpPr>
        <p:spPr>
          <a:xfrm>
            <a:off x="1646312" y="296630"/>
            <a:ext cx="7380312" cy="828655"/>
          </a:xfrm>
          <a:prstGeom prst="roundRect">
            <a:avLst/>
          </a:prstGeom>
          <a:solidFill>
            <a:schemeClr val="bg1"/>
          </a:solidFill>
          <a:ln>
            <a:solidFill>
              <a:srgbClr val="FF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sz="4000" b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40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ข่าวประชาสัมพันธ์ องค์การบริหารส่วนตำบลตาเนิน</a:t>
            </a:r>
          </a:p>
          <a:p>
            <a:pPr algn="ctr"/>
            <a:endParaRPr lang="th-TH" sz="4000" dirty="0">
              <a:solidFill>
                <a:srgbClr val="FF0066"/>
              </a:solidFill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32245" y="-1"/>
            <a:ext cx="1512168" cy="134076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>
                <a:cs typeface="+mj-cs"/>
              </a:rPr>
              <a:t>ตรา</a:t>
            </a:r>
          </a:p>
          <a:p>
            <a:pPr algn="ctr"/>
            <a:r>
              <a:rPr lang="th-TH" b="1" dirty="0" err="1">
                <a:cs typeface="+mj-cs"/>
              </a:rPr>
              <a:t>อปท</a:t>
            </a:r>
            <a:endParaRPr lang="th-TH" b="1" dirty="0">
              <a:cs typeface="+mj-cs"/>
            </a:endParaRPr>
          </a:p>
        </p:txBody>
      </p:sp>
      <p:pic>
        <p:nvPicPr>
          <p:cNvPr id="4" name="รูปภาพ 3">
            <a:extLst>
              <a:ext uri="{FF2B5EF4-FFF2-40B4-BE49-F238E27FC236}">
                <a16:creationId xmlns:a16="http://schemas.microsoft.com/office/drawing/2014/main" id="{1D8FB626-48EF-2423-452B-C32CCB9435B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5" y="-3518"/>
            <a:ext cx="1512168" cy="148237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166</Words>
  <Application>Microsoft Office PowerPoint</Application>
  <PresentationFormat>นำเสนอทางหน้าจอ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Calibri</vt:lpstr>
      <vt:lpstr>TH SarabunPSK</vt:lpstr>
      <vt:lpstr>ชุดรูปแบบของ Office</vt:lpstr>
      <vt:lpstr>งานนำเสนอ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NCC</dc:creator>
  <cp:lastModifiedBy>Windows User</cp:lastModifiedBy>
  <cp:revision>68</cp:revision>
  <cp:lastPrinted>2022-10-28T09:23:00Z</cp:lastPrinted>
  <dcterms:created xsi:type="dcterms:W3CDTF">2022-10-27T08:48:00Z</dcterms:created>
  <dcterms:modified xsi:type="dcterms:W3CDTF">2024-02-05T09:19:50Z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4F266D7EBD6945348640F835C1F4FF2F_13</vt:lpwstr>
  </property>
  <property fmtid="{D5CDD505-2E9C-101B-9397-08002B2CF9AE}" pid="3" name="KSOProductBuildVer">
    <vt:lpwstr>1033-12.2.0.13266</vt:lpwstr>
  </property>
</Properties>
</file>