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th-TH"/>
    </a:defPPr>
    <a:lvl1pPr marL="0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370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160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3950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375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2165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955" algn="l" defTabSz="95758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70" d="100"/>
          <a:sy n="70" d="100"/>
        </p:scale>
        <p:origin x="1662" y="90"/>
      </p:cViewPr>
      <p:guideLst>
        <p:guide orient="horz" pos="21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37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16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95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75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165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955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 hasCustomPrompt="1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3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1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9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6370" indent="0">
              <a:buNone/>
              <a:defRPr sz="1600" b="1"/>
            </a:lvl4pPr>
            <a:lvl5pPr marL="1915160" indent="0">
              <a:buNone/>
              <a:defRPr sz="1600" b="1"/>
            </a:lvl5pPr>
            <a:lvl6pPr marL="2393950" indent="0">
              <a:buNone/>
              <a:defRPr sz="1600" b="1"/>
            </a:lvl6pPr>
            <a:lvl7pPr marL="2873375" indent="0">
              <a:buNone/>
              <a:defRPr sz="1600" b="1"/>
            </a:lvl7pPr>
            <a:lvl8pPr marL="3352165" indent="0">
              <a:buNone/>
              <a:defRPr sz="1600" b="1"/>
            </a:lvl8pPr>
            <a:lvl9pPr marL="3830955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6370" indent="0">
              <a:buNone/>
              <a:defRPr sz="1600" b="1"/>
            </a:lvl4pPr>
            <a:lvl5pPr marL="1915160" indent="0">
              <a:buNone/>
              <a:defRPr sz="1600" b="1"/>
            </a:lvl5pPr>
            <a:lvl6pPr marL="2393950" indent="0">
              <a:buNone/>
              <a:defRPr sz="1600" b="1"/>
            </a:lvl6pPr>
            <a:lvl7pPr marL="2873375" indent="0">
              <a:buNone/>
              <a:defRPr sz="1600" b="1"/>
            </a:lvl7pPr>
            <a:lvl8pPr marL="3352165" indent="0">
              <a:buNone/>
              <a:defRPr sz="1600" b="1"/>
            </a:lvl8pPr>
            <a:lvl9pPr marL="3830955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6370" indent="0">
              <a:buNone/>
              <a:defRPr sz="1000"/>
            </a:lvl4pPr>
            <a:lvl5pPr marL="1915160" indent="0">
              <a:buNone/>
              <a:defRPr sz="1000"/>
            </a:lvl5pPr>
            <a:lvl6pPr marL="2393950" indent="0">
              <a:buNone/>
              <a:defRPr sz="1000"/>
            </a:lvl6pPr>
            <a:lvl7pPr marL="2873375" indent="0">
              <a:buNone/>
              <a:defRPr sz="1000"/>
            </a:lvl7pPr>
            <a:lvl8pPr marL="3352165" indent="0">
              <a:buNone/>
              <a:defRPr sz="1000"/>
            </a:lvl8pPr>
            <a:lvl9pPr marL="3830955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6370" indent="0">
              <a:buNone/>
              <a:defRPr sz="2100"/>
            </a:lvl4pPr>
            <a:lvl5pPr marL="1915160" indent="0">
              <a:buNone/>
              <a:defRPr sz="2100"/>
            </a:lvl5pPr>
            <a:lvl6pPr marL="2393950" indent="0">
              <a:buNone/>
              <a:defRPr sz="2100"/>
            </a:lvl6pPr>
            <a:lvl7pPr marL="2873375" indent="0">
              <a:buNone/>
              <a:defRPr sz="2100"/>
            </a:lvl7pPr>
            <a:lvl8pPr marL="3352165" indent="0">
              <a:buNone/>
              <a:defRPr sz="2100"/>
            </a:lvl8pPr>
            <a:lvl9pPr marL="3830955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6370" indent="0">
              <a:buNone/>
              <a:defRPr sz="1000"/>
            </a:lvl4pPr>
            <a:lvl5pPr marL="1915160" indent="0">
              <a:buNone/>
              <a:defRPr sz="1000"/>
            </a:lvl5pPr>
            <a:lvl6pPr marL="2393950" indent="0">
              <a:buNone/>
              <a:defRPr sz="1000"/>
            </a:lvl6pPr>
            <a:lvl7pPr marL="2873375" indent="0">
              <a:buNone/>
              <a:defRPr sz="1000"/>
            </a:lvl7pPr>
            <a:lvl8pPr marL="3352165" indent="0">
              <a:buNone/>
              <a:defRPr sz="1000"/>
            </a:lvl8pPr>
            <a:lvl9pPr marL="3830955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58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410" indent="-359410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908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76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55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8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7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56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35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370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160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950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75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165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55" algn="l" defTabSz="95758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>
              <a:fillRect/>
            </a:stretch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>
              <a:fillRect/>
            </a:stretch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>
              <a:fillRect/>
            </a:stretch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>
              <a:fillRect/>
            </a:stretch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/>
        </p:nvGraphicFramePr>
        <p:xfrm>
          <a:off x="180975" y="1518285"/>
          <a:ext cx="3131820" cy="184594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13182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FF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ภาษีที่ดินและสิ่งปลูกสร้าง</a:t>
                      </a:r>
                      <a:endParaRPr lang="th-TH" sz="2800" b="1" dirty="0" smtClean="0">
                        <a:solidFill>
                          <a:srgbClr val="FFFF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358265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ผู้เสียภาษี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เจ้าของที่ดิน/เจ้าของสิ่งปลูกสร้าง</a:t>
                      </a:r>
                      <a:endParaRPr lang="th-TH" sz="1600" b="1" baseline="0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เจ้าของห้องชุด</a:t>
                      </a:r>
                      <a:r>
                        <a:rPr lang="th-TH" sz="16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ผู้ครอบครองทรัพย์สิน</a:t>
                      </a:r>
                      <a:endParaRPr lang="th-TH" sz="1600" b="1" baseline="0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  <a:endParaRPr lang="th-TH" sz="1600" b="1" baseline="0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6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(ที่ดิน/สิ่งปลูกสร้าง)</a:t>
                      </a:r>
                      <a:endParaRPr lang="th-TH" sz="16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3489960" y="1220470"/>
          <a:ext cx="5441315" cy="22174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441315"/>
              </a:tblGrid>
              <a:tr h="369570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พฤศจิกายน – ธันวาคม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2564</a:t>
                      </a:r>
                      <a:endParaRPr lang="th-TH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69570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2565</a:t>
                      </a:r>
                      <a:endParaRPr lang="th-TH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69570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– กุมภาพันธ์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2565</a:t>
                      </a:r>
                      <a:endParaRPr lang="th-TH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69570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ชำระภาษี                                      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</a:t>
                      </a:r>
                      <a:r>
                        <a:rPr lang="th-TH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เมษายน 2565</a:t>
                      </a:r>
                      <a:endParaRPr lang="th-TH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69570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 </a:t>
                      </a:r>
                      <a:r>
                        <a:rPr lang="th-TH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เมษายน</a:t>
                      </a:r>
                      <a:r>
                        <a:rPr lang="th-TH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</a:t>
                      </a:r>
                      <a:r>
                        <a:rPr lang="th-TH" sz="1600" b="1" baseline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มิถุนายน 2565</a:t>
                      </a:r>
                      <a:endParaRPr lang="th-TH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69570"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ฐานภาษี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baseline="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600" b="1" dirty="0" smtClean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159385" y="3634105"/>
          <a:ext cx="4449445" cy="2413635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449445"/>
              </a:tblGrid>
              <a:tr h="38227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เบี้ยปรับ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10% 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:</a:t>
                      </a:r>
                      <a:r>
                        <a:rPr lang="en-US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20% 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632460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: 40%</a:t>
                      </a:r>
                      <a:r>
                        <a:rPr lang="en-US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382905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1%</a:t>
                      </a:r>
                      <a:r>
                        <a:rPr lang="en-US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  <a:tr h="63246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บทลงโทษ</a:t>
                      </a:r>
                      <a:r>
                        <a:rPr lang="en-US" sz="15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  <a:endParaRPr lang="th-TH" sz="15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 anchor="ctr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/>
        </p:nvGraphicFramePr>
        <p:xfrm>
          <a:off x="4728845" y="4044950"/>
          <a:ext cx="4203065" cy="2013585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203065"/>
              </a:tblGrid>
              <a:tr h="35623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ยื่นแบบ   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มีนาคม 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2565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/>
                </a:tc>
              </a:tr>
              <a:tr h="35623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ชำระภาษี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 15 วัน นับแต่วันรับแจ้งเตือนการประเมิน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/>
                </a:tc>
              </a:tr>
              <a:tr h="35623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ค่าปรับ   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/>
                </a:tc>
              </a:tr>
              <a:tr h="58864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  <a:endParaRPr lang="en-US" sz="15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/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2%</a:t>
                      </a:r>
                      <a:r>
                        <a:rPr lang="en-US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/>
                </a:tc>
              </a:tr>
              <a:tr h="35623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ผู้เสียภาษี  </a:t>
                      </a:r>
                      <a:r>
                        <a:rPr lang="en-US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เจ้าของหรือผู้ครอบครองป้าย</a:t>
                      </a:r>
                      <a:endParaRPr lang="th-TH" sz="1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5796280" y="3573145"/>
            <a:ext cx="2182495" cy="5219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ภาษีป้าย</a:t>
            </a:r>
            <a:endParaRPr lang="th-TH" sz="28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กล่องข้อความ 14"/>
          <p:cNvSpPr txBox="1"/>
          <p:nvPr/>
        </p:nvSpPr>
        <p:spPr>
          <a:xfrm>
            <a:off x="0" y="-21590"/>
            <a:ext cx="9144000" cy="1076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l"/>
            <a:r>
              <a:rPr lang="th-TH" sz="3200" b="1" dirty="0" smtClean="0">
                <a:solidFill>
                  <a:schemeClr val="accent4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200" b="1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3200" b="1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องค์การบริหารส่วน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ตำบลตาเนิน</a:t>
            </a:r>
            <a:endParaRPr lang="th-TH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en-US" altLang="th-TH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ชำระภาษีที่ดินและสิ่งปลูก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 ภาษีป้าย 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ประจำปี 256</a:t>
            </a:r>
            <a:r>
              <a:rPr lang="en-US" altLang="th-TH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endParaRPr lang="th-TH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" name="รูปภาพ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" y="-21590"/>
            <a:ext cx="1694180" cy="1452245"/>
          </a:xfrm>
          <a:prstGeom prst="rect">
            <a:avLst/>
          </a:prstGeom>
        </p:spPr>
      </p:pic>
      <p:sp>
        <p:nvSpPr>
          <p:cNvPr id="2" name="สี่เหลี่ยมผืนผ้า 14"/>
          <p:cNvSpPr/>
          <p:nvPr/>
        </p:nvSpPr>
        <p:spPr>
          <a:xfrm>
            <a:off x="328930" y="5993130"/>
            <a:ext cx="8542655" cy="479425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p>
            <a:pPr algn="ctr"/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ติดต่อ กองคลัง งานจัดเก็บรายได้ องค์การบริหารส่วนตำบลตาเนิน โทร. 044-056456</a:t>
            </a:r>
            <a:endParaRPr lang="th-TH" sz="2500" b="1" spc="5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1500</Words>
  <Application>WPS Presentation</Application>
  <PresentationFormat>นำเสนอทางหน้าจอ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TH SarabunPSK</vt:lpstr>
      <vt:lpstr>TH SarabunIT๙</vt:lpstr>
      <vt:lpstr>Microsoft YaHei</vt:lpstr>
      <vt:lpstr>Angsana New</vt:lpstr>
      <vt:lpstr>TH Sarabun PSK</vt:lpstr>
      <vt:lpstr>Arial Unicode MS</vt:lpstr>
      <vt:lpstr>Cordia New</vt:lpstr>
      <vt:lpstr>Calibri</vt:lpstr>
      <vt:lpstr>Segoe Print</vt:lpstr>
      <vt:lpstr>ชุดรูปแบบของ Office</vt:lpstr>
      <vt:lpstr>PowerPoint 演示文稿</vt:lpstr>
    </vt:vector>
  </TitlesOfParts>
  <Company>www.easyosteam.com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Compc</cp:lastModifiedBy>
  <cp:revision>94</cp:revision>
  <dcterms:created xsi:type="dcterms:W3CDTF">2020-10-22T06:21:00Z</dcterms:created>
  <dcterms:modified xsi:type="dcterms:W3CDTF">2021-11-23T12:47:54Z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38A71BE76B32447FB71EE91D796731BB</vt:lpwstr>
  </property>
  <property fmtid="{D5CDD505-2E9C-101B-9397-08002B2CF9AE}" pid="3" name="KSOProductBuildVer">
    <vt:lpwstr>1033-11.2.0.10382</vt:lpwstr>
  </property>
</Properties>
</file>